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59" r:id="rId4"/>
    <p:sldId id="260" r:id="rId5"/>
    <p:sldId id="261" r:id="rId6"/>
    <p:sldId id="267" r:id="rId7"/>
    <p:sldId id="262" r:id="rId8"/>
    <p:sldId id="263" r:id="rId9"/>
    <p:sldId id="264" r:id="rId10"/>
    <p:sldId id="265" r:id="rId11"/>
    <p:sldId id="25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7575C-B4E4-4CD2-B78F-41917D6AED21}" type="datetimeFigureOut">
              <a:rPr lang="en-US" smtClean="0"/>
              <a:pPr/>
              <a:t>10/9/2013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83EB28-2560-42A7-8CCD-350EEA1EB53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DAB89-448B-4E3B-B47E-DA40F0218EFB}" type="datetimeFigureOut">
              <a:rPr lang="en-US" smtClean="0"/>
              <a:pPr/>
              <a:t>10/9/2013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AA6D1D-EA99-4730-B2F1-39EA08BEA4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5324B2F-5F2E-41BB-BC0D-2ACA1D2C9D59}" type="datetime1">
              <a:rPr lang="en-US" smtClean="0"/>
              <a:pPr/>
              <a:t>10/9/2013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FE06FF0-3929-4A59-A347-D3BBAD5E28D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10DE1F-BFB3-4ED8-9D82-579CB3E76C43}" type="datetime1">
              <a:rPr lang="en-US" smtClean="0"/>
              <a:pPr/>
              <a:t>10/9/2013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7CA9B6-366F-4C59-B577-32F816615463}" type="datetime1">
              <a:rPr lang="en-US" smtClean="0"/>
              <a:pPr/>
              <a:t>10/9/2013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B2E847-263B-4D47-ABB2-407B922765DB}" type="datetime1">
              <a:rPr lang="en-US" smtClean="0"/>
              <a:pPr/>
              <a:t>10/9/2013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220BB6-5D50-482A-829F-7199130C1E81}" type="datetime1">
              <a:rPr lang="en-US" smtClean="0"/>
              <a:pPr/>
              <a:t>10/9/2013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E06FF0-3929-4A59-A347-D3BBAD5E28D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23CB2B-4F34-4CBE-8CC5-3AD221BDA4B4}" type="datetime1">
              <a:rPr lang="en-US" smtClean="0"/>
              <a:pPr/>
              <a:t>10/9/2013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339AB8-9D4D-4079-8DCD-DE3E61C8C416}" type="datetime1">
              <a:rPr lang="en-US" smtClean="0"/>
              <a:pPr/>
              <a:t>10/9/2013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FA8B924-AEF3-4B4E-B5E4-46B04B8CDEA7}" type="datetime1">
              <a:rPr lang="en-US" smtClean="0"/>
              <a:pPr/>
              <a:t>10/9/2013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2DC4A49-9E7B-4D1D-A369-2C27FBC5FA34}" type="datetime1">
              <a:rPr lang="en-US" smtClean="0"/>
              <a:pPr/>
              <a:t>10/9/2013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E06FF0-3929-4A59-A347-D3BBAD5E28D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09A0EA-F5F4-4432-9C13-4B8CEB29E922}" type="datetime1">
              <a:rPr lang="en-US" smtClean="0"/>
              <a:pPr/>
              <a:t>10/9/2013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E06FF0-3929-4A59-A347-D3BBAD5E28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25E0D54-6A22-43DF-9A4F-201C02D7FB53}" type="datetime1">
              <a:rPr lang="en-US" smtClean="0"/>
              <a:pPr/>
              <a:t>10/9/2013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E06FF0-3929-4A59-A347-D3BBAD5E28D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1EA8D36-99AC-4C86-9813-CC97546494D1}" type="datetime1">
              <a:rPr lang="en-US" smtClean="0"/>
              <a:pPr/>
              <a:t>10/9/2013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E06FF0-3929-4A59-A347-D3BBAD5E28D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Parent/Community Involvement</a:t>
            </a:r>
            <a:endParaRPr lang="en-US" dirty="0"/>
          </a:p>
        </p:txBody>
      </p:sp>
      <p:sp>
        <p:nvSpPr>
          <p:cNvPr id="3" name="Subtitle 2"/>
          <p:cNvSpPr>
            <a:spLocks noGrp="1"/>
          </p:cNvSpPr>
          <p:nvPr>
            <p:ph type="subTitle" idx="1"/>
          </p:nvPr>
        </p:nvSpPr>
        <p:spPr>
          <a:xfrm>
            <a:off x="1432560" y="1850064"/>
            <a:ext cx="7406640" cy="4322136"/>
          </a:xfrm>
        </p:spPr>
        <p:txBody>
          <a:bodyPr>
            <a:normAutofit/>
          </a:bodyPr>
          <a:lstStyle/>
          <a:p>
            <a:endParaRPr lang="en-US" dirty="0" smtClean="0"/>
          </a:p>
          <a:p>
            <a:r>
              <a:rPr lang="en-US" sz="2900" dirty="0" smtClean="0"/>
              <a:t>Where are we? </a:t>
            </a:r>
          </a:p>
          <a:p>
            <a:r>
              <a:rPr lang="en-US" sz="2900" dirty="0" smtClean="0"/>
              <a:t> </a:t>
            </a:r>
          </a:p>
          <a:p>
            <a:r>
              <a:rPr lang="en-US" sz="2900" dirty="0" smtClean="0"/>
              <a:t>Where do we want to be?</a:t>
            </a:r>
          </a:p>
          <a:p>
            <a:endParaRPr lang="en-US" sz="2900" dirty="0" smtClean="0"/>
          </a:p>
          <a:p>
            <a:endParaRPr lang="en-US" sz="2900" dirty="0" smtClean="0"/>
          </a:p>
          <a:p>
            <a:r>
              <a:rPr lang="en-US" sz="1800" dirty="0" smtClean="0">
                <a:solidFill>
                  <a:srgbClr val="FF0000"/>
                </a:solidFill>
              </a:rPr>
              <a:t>Date:  October 7, 2013</a:t>
            </a:r>
          </a:p>
          <a:p>
            <a:r>
              <a:rPr lang="en-US" sz="1800" smtClean="0">
                <a:solidFill>
                  <a:srgbClr val="FF0000"/>
                </a:solidFill>
              </a:rPr>
              <a:t>Dublin ISD</a:t>
            </a: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6FE06FF0-3929-4A59-A347-D3BBAD5E28D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School Leaders and Staff Can Do</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a:t>
            </a:r>
            <a:r>
              <a:rPr lang="en-US" dirty="0" smtClean="0"/>
              <a:t> Ask parents to take an active role in reviewing student portfolios. </a:t>
            </a:r>
          </a:p>
          <a:p>
            <a:endParaRPr lang="en-US" b="1" dirty="0" smtClean="0"/>
          </a:p>
          <a:p>
            <a:r>
              <a:rPr lang="en-US" b="1" dirty="0" smtClean="0"/>
              <a:t>2.</a:t>
            </a:r>
            <a:r>
              <a:rPr lang="en-US" dirty="0" smtClean="0"/>
              <a:t> At a “Parents Make the Difference” evening, give parents an overview of what students are learning, how students are assessed, what parents should expect, and how parents can help. </a:t>
            </a:r>
          </a:p>
          <a:p>
            <a:endParaRPr lang="en-US" b="1" dirty="0" smtClean="0"/>
          </a:p>
          <a:p>
            <a:r>
              <a:rPr lang="en-US" b="1" dirty="0" smtClean="0"/>
              <a:t>3.</a:t>
            </a:r>
            <a:r>
              <a:rPr lang="en-US" dirty="0" smtClean="0"/>
              <a:t> Institute student-led parent-teacher conferences.</a:t>
            </a:r>
          </a:p>
          <a:p>
            <a:endParaRPr lang="en-US" b="1" dirty="0" smtClean="0"/>
          </a:p>
          <a:p>
            <a:r>
              <a:rPr lang="en-US" b="1" dirty="0" smtClean="0"/>
              <a:t>4.</a:t>
            </a:r>
            <a:r>
              <a:rPr lang="en-US" dirty="0" smtClean="0"/>
              <a:t> Develop a family-school compact focused on student achievement.</a:t>
            </a:r>
          </a:p>
          <a:p>
            <a:endParaRPr lang="en-US" b="1" dirty="0" smtClean="0"/>
          </a:p>
          <a:p>
            <a:r>
              <a:rPr lang="en-US" b="1" dirty="0" smtClean="0"/>
              <a:t>5.</a:t>
            </a:r>
            <a:r>
              <a:rPr lang="en-US" dirty="0" smtClean="0"/>
              <a:t> Make it a policy that teachers send home materials, such as interactive homework assignments, at least once a month to help families work with their children.</a:t>
            </a:r>
          </a:p>
          <a:p>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Families and school staff continuously collaborate to support students’ learning and healthy development both at home and at school, and have regular opportunities to strengthen their knowledge and skills to do so effectively</a:t>
            </a:r>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Family-School Partnerships</a:t>
            </a:r>
          </a:p>
          <a:p>
            <a:pPr>
              <a:buNone/>
            </a:pPr>
            <a:r>
              <a:rPr lang="en-US" b="1" dirty="0" smtClean="0"/>
              <a:t>Assessment Tool available </a:t>
            </a:r>
            <a:r>
              <a:rPr lang="en-US" b="1" smtClean="0"/>
              <a:t>through PTA.org</a:t>
            </a:r>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Parent involvement in children’s education has an impact on student success, not just in school but throughout life. </a:t>
            </a:r>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When families are involved, students:</a:t>
            </a:r>
          </a:p>
          <a:p>
            <a:pPr>
              <a:buNone/>
            </a:pPr>
            <a:endParaRPr lang="en-US" dirty="0" smtClean="0"/>
          </a:p>
          <a:p>
            <a:pPr lvl="0"/>
            <a:r>
              <a:rPr lang="en-US" dirty="0" smtClean="0"/>
              <a:t>Earn higher grades; </a:t>
            </a:r>
          </a:p>
          <a:p>
            <a:pPr lvl="0"/>
            <a:r>
              <a:rPr lang="en-US" dirty="0" smtClean="0"/>
              <a:t>Attend school more regularly;</a:t>
            </a:r>
          </a:p>
          <a:p>
            <a:pPr lvl="0"/>
            <a:r>
              <a:rPr lang="en-US" dirty="0" smtClean="0"/>
              <a:t>Enjoy school more and behave better; and </a:t>
            </a:r>
          </a:p>
          <a:p>
            <a:pPr lvl="0"/>
            <a:r>
              <a:rPr lang="en-US" dirty="0" smtClean="0"/>
              <a:t>Are more likely to go on to postsecondary education. </a:t>
            </a:r>
          </a:p>
          <a:p>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to become engaged in ways that boost student achievement, many families need information and encouragement from school staff and parent group leaders. </a:t>
            </a:r>
          </a:p>
          <a:p>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two main goals: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b="1" dirty="0" smtClean="0"/>
              <a:t>Share information about student progress</a:t>
            </a:r>
            <a:r>
              <a:rPr lang="en-US" dirty="0" smtClean="0"/>
              <a:t>. </a:t>
            </a:r>
          </a:p>
          <a:p>
            <a:pPr lvl="0"/>
            <a:endParaRPr lang="en-US" dirty="0" smtClean="0"/>
          </a:p>
          <a:p>
            <a:pPr lvl="0"/>
            <a:r>
              <a:rPr lang="en-US" b="1" dirty="0" smtClean="0"/>
              <a:t>Support learning by engaging families</a:t>
            </a:r>
            <a:r>
              <a:rPr lang="en-US" dirty="0" smtClean="0"/>
              <a:t>.</a:t>
            </a:r>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457200"/>
            <a:ext cx="7498080" cy="5791200"/>
          </a:xfrm>
        </p:spPr>
        <p:txBody>
          <a:bodyPr/>
          <a:lstStyle/>
          <a:p>
            <a:pPr lvl="0">
              <a:buNone/>
            </a:pPr>
            <a:r>
              <a:rPr lang="en-US" b="1" dirty="0" smtClean="0"/>
              <a:t>Share information about student progress</a:t>
            </a:r>
            <a:r>
              <a:rPr lang="en-US" dirty="0" smtClean="0"/>
              <a:t>. </a:t>
            </a:r>
          </a:p>
          <a:p>
            <a:endParaRPr lang="en-US" dirty="0"/>
          </a:p>
        </p:txBody>
      </p:sp>
      <p:sp>
        <p:nvSpPr>
          <p:cNvPr id="4" name="Rectangle 3"/>
          <p:cNvSpPr/>
          <p:nvPr/>
        </p:nvSpPr>
        <p:spPr>
          <a:xfrm>
            <a:off x="1447800" y="1582341"/>
            <a:ext cx="7467600" cy="4062651"/>
          </a:xfrm>
          <a:prstGeom prst="rect">
            <a:avLst/>
          </a:prstGeom>
        </p:spPr>
        <p:txBody>
          <a:bodyPr wrap="square">
            <a:spAutoFit/>
          </a:bodyPr>
          <a:lstStyle/>
          <a:p>
            <a:pPr lvl="0"/>
            <a:r>
              <a:rPr lang="en-US" sz="2400" b="1" dirty="0" smtClean="0"/>
              <a:t>Families should be informed of how their children are doing in school, as well as how the entire school is progressing. Questions that this standard addresses include:</a:t>
            </a:r>
          </a:p>
          <a:p>
            <a:pPr lvl="1"/>
            <a:endParaRPr lang="en-US" b="1" dirty="0" smtClean="0"/>
          </a:p>
          <a:p>
            <a:pPr lvl="1"/>
            <a:r>
              <a:rPr lang="en-US" b="1" dirty="0" smtClean="0"/>
              <a:t>Do parents and teachers communicate about student progress? How?</a:t>
            </a:r>
          </a:p>
          <a:p>
            <a:pPr lvl="1"/>
            <a:endParaRPr lang="en-US" b="1" dirty="0" smtClean="0"/>
          </a:p>
          <a:p>
            <a:pPr lvl="1"/>
            <a:r>
              <a:rPr lang="en-US" b="1" dirty="0" smtClean="0"/>
              <a:t>Do parents learn what good work looks like for their child’s age and grade? How?</a:t>
            </a:r>
          </a:p>
          <a:p>
            <a:pPr lvl="1"/>
            <a:endParaRPr lang="en-US" b="1" dirty="0" smtClean="0"/>
          </a:p>
          <a:p>
            <a:pPr lvl="1"/>
            <a:r>
              <a:rPr lang="en-US" b="1" dirty="0" smtClean="0"/>
              <a:t>Does the school use test results to inform parents which student skills need strengthening?  How?</a:t>
            </a:r>
          </a:p>
        </p:txBody>
      </p:sp>
      <p:sp>
        <p:nvSpPr>
          <p:cNvPr id="5" name="Slide Number Placeholder 4"/>
          <p:cNvSpPr>
            <a:spLocks noGrp="1"/>
          </p:cNvSpPr>
          <p:nvPr>
            <p:ph type="sldNum" sz="quarter" idx="12"/>
          </p:nvPr>
        </p:nvSpPr>
        <p:spPr/>
        <p:txBody>
          <a:bodyPr/>
          <a:lstStyle/>
          <a:p>
            <a:fld id="{6FE06FF0-3929-4A59-A347-D3BBAD5E28D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Support learning by engaging families</a:t>
            </a:r>
            <a:r>
              <a:rPr lang="en-US" dirty="0" smtClean="0"/>
              <a:t>.</a:t>
            </a:r>
            <a:br>
              <a:rPr lang="en-US" dirty="0" smtClean="0"/>
            </a:br>
            <a:endParaRPr lang="en-US" dirty="0"/>
          </a:p>
        </p:txBody>
      </p:sp>
      <p:sp>
        <p:nvSpPr>
          <p:cNvPr id="3" name="Content Placeholder 2"/>
          <p:cNvSpPr>
            <a:spLocks noGrp="1"/>
          </p:cNvSpPr>
          <p:nvPr>
            <p:ph idx="1"/>
          </p:nvPr>
        </p:nvSpPr>
        <p:spPr/>
        <p:txBody>
          <a:bodyPr>
            <a:normAutofit/>
          </a:bodyPr>
          <a:lstStyle/>
          <a:p>
            <a:pPr lvl="0">
              <a:buNone/>
            </a:pPr>
            <a:r>
              <a:rPr lang="en-US" sz="2400" b="1" dirty="0" smtClean="0"/>
              <a:t>Families should be active participants in their children’s learning at home and at school.</a:t>
            </a:r>
          </a:p>
          <a:p>
            <a:pPr lvl="1">
              <a:buNone/>
            </a:pPr>
            <a:endParaRPr lang="en-US" sz="2400" dirty="0" smtClean="0"/>
          </a:p>
          <a:p>
            <a:pPr lvl="1">
              <a:buNone/>
            </a:pPr>
            <a:r>
              <a:rPr lang="en-US" sz="1800" b="1" dirty="0" smtClean="0"/>
              <a:t>Are families invited to observe their children’s classrooms? Examples</a:t>
            </a:r>
          </a:p>
          <a:p>
            <a:pPr lvl="1">
              <a:buNone/>
            </a:pPr>
            <a:endParaRPr lang="en-US" sz="1800" b="1" dirty="0" smtClean="0"/>
          </a:p>
          <a:p>
            <a:pPr lvl="1">
              <a:buNone/>
            </a:pPr>
            <a:r>
              <a:rPr lang="en-US" sz="1800" b="1" dirty="0" smtClean="0"/>
              <a:t>How do schools help families strengthen learning at home? Examples</a:t>
            </a:r>
          </a:p>
          <a:p>
            <a:pPr lvl="1">
              <a:buNone/>
            </a:pPr>
            <a:endParaRPr lang="en-US" sz="1800" b="1" dirty="0" smtClean="0"/>
          </a:p>
          <a:p>
            <a:pPr lvl="1">
              <a:buNone/>
            </a:pPr>
            <a:r>
              <a:rPr lang="en-US" sz="1800" b="1" dirty="0" smtClean="0"/>
              <a:t>What after-school learning opportunities are there? List</a:t>
            </a:r>
          </a:p>
          <a:p>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Getting Started</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sz="2800" dirty="0" smtClean="0"/>
              <a:t>Start with the end in mind. Determine what parents need to know and do to support their children’s academic success. </a:t>
            </a:r>
          </a:p>
          <a:p>
            <a:pPr lvl="0"/>
            <a:endParaRPr lang="en-US" sz="2800" dirty="0" smtClean="0"/>
          </a:p>
          <a:p>
            <a:pPr lvl="0"/>
            <a:r>
              <a:rPr lang="en-US" sz="2800" dirty="0" smtClean="0"/>
              <a:t>Determine how family and community engagement can support school goals. </a:t>
            </a:r>
          </a:p>
          <a:p>
            <a:pPr lvl="0"/>
            <a:endParaRPr lang="en-US" sz="2800" dirty="0" smtClean="0"/>
          </a:p>
          <a:p>
            <a:pPr lvl="0"/>
            <a:r>
              <a:rPr lang="en-US" sz="2800" dirty="0" smtClean="0"/>
              <a:t>Link all events to student learning, including those activities focused on making all families feel welcome.</a:t>
            </a:r>
          </a:p>
          <a:p>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Parents and Parent Leaders Can Do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 Create a checklist and tip sheets for effective parent-teacher conferences. </a:t>
            </a:r>
          </a:p>
          <a:p>
            <a:endParaRPr lang="en-US" dirty="0" smtClean="0"/>
          </a:p>
          <a:p>
            <a:r>
              <a:rPr lang="en-US" dirty="0" smtClean="0"/>
              <a:t>2. Work with school leadership to conduct workshops on interpreting standardized test data.</a:t>
            </a:r>
          </a:p>
          <a:p>
            <a:endParaRPr lang="en-US" dirty="0" smtClean="0"/>
          </a:p>
          <a:p>
            <a:r>
              <a:rPr lang="en-US" dirty="0" smtClean="0"/>
              <a:t>3. Invite teachers and professionals from the community to speak at meetings on various topics.</a:t>
            </a:r>
          </a:p>
          <a:p>
            <a:endParaRPr lang="en-US" dirty="0" smtClean="0"/>
          </a:p>
          <a:p>
            <a:r>
              <a:rPr lang="en-US" dirty="0" smtClean="0"/>
              <a:t>4. Provide workshops for parents and students on topics such as study skills, individual curriculum areas, and college and career planning.</a:t>
            </a:r>
          </a:p>
          <a:p>
            <a:endParaRPr lang="en-US" dirty="0" smtClean="0"/>
          </a:p>
          <a:p>
            <a:r>
              <a:rPr lang="en-US" dirty="0" smtClean="0"/>
              <a:t>5. Provide parent involvement tips and suggestions through signs at the school and articles in the local newspaper. </a:t>
            </a:r>
          </a:p>
          <a:p>
            <a:endParaRPr lang="en-US" dirty="0"/>
          </a:p>
        </p:txBody>
      </p:sp>
      <p:sp>
        <p:nvSpPr>
          <p:cNvPr id="4" name="Slide Number Placeholder 3"/>
          <p:cNvSpPr>
            <a:spLocks noGrp="1"/>
          </p:cNvSpPr>
          <p:nvPr>
            <p:ph type="sldNum" sz="quarter" idx="12"/>
          </p:nvPr>
        </p:nvSpPr>
        <p:spPr/>
        <p:txBody>
          <a:bodyPr/>
          <a:lstStyle/>
          <a:p>
            <a:fld id="{6FE06FF0-3929-4A59-A347-D3BBAD5E28D1}"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TotalTime>
  <Words>525</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Parent/Community Involvement</vt:lpstr>
      <vt:lpstr>Slide 2</vt:lpstr>
      <vt:lpstr>Slide 3</vt:lpstr>
      <vt:lpstr>Slide 4</vt:lpstr>
      <vt:lpstr>There are two main goals:  </vt:lpstr>
      <vt:lpstr>Slide 6</vt:lpstr>
      <vt:lpstr>Support learning by engaging families. </vt:lpstr>
      <vt:lpstr>Getting Started  </vt:lpstr>
      <vt:lpstr>What Parents and Parent Leaders Can Do  </vt:lpstr>
      <vt:lpstr>What School Leaders and Staff Can Do </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Parent/Community Involvement</dc:title>
  <dc:creator>Becky S Decker</dc:creator>
  <cp:lastModifiedBy>jmiller</cp:lastModifiedBy>
  <cp:revision>7</cp:revision>
  <dcterms:created xsi:type="dcterms:W3CDTF">2010-07-16T20:02:54Z</dcterms:created>
  <dcterms:modified xsi:type="dcterms:W3CDTF">2013-10-09T20:24:42Z</dcterms:modified>
</cp:coreProperties>
</file>