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3" autoAdjust="0"/>
  </p:normalViewPr>
  <p:slideViewPr>
    <p:cSldViewPr>
      <p:cViewPr>
        <p:scale>
          <a:sx n="135" d="100"/>
          <a:sy n="135" d="100"/>
        </p:scale>
        <p:origin x="-540" y="69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6" tIns="48783" rIns="97566" bIns="4878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6" tIns="48783" rIns="97566" bIns="48783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25775" y="547688"/>
            <a:ext cx="3549650" cy="2744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850" y="3475038"/>
            <a:ext cx="76835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6" tIns="48783" rIns="97566" bIns="48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6900"/>
            <a:ext cx="415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6" tIns="48783" rIns="97566" bIns="48783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6900"/>
            <a:ext cx="4160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66" tIns="48783" rIns="97566" bIns="48783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6C7E90E0-7255-4848-9CCF-10852E925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5CFBA0-E076-4295-9DD1-BA06273F644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4166F-71F9-405E-B390-7A6A74EA9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A17C7-4DD4-4085-90D4-37D9A244B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06FC7-2671-465C-981E-A303DB9FD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DB54E-BB81-41B8-9D58-400E78760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C6CB2-94A8-441A-B109-85D739A1E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1CC7-DC74-4901-980E-90EFB41EC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73E0E-9F38-4771-9B66-AF634DA88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91373-1B46-4CE6-8F36-055FE131E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64EC2-2ABE-415F-8B8A-CD71567BB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05DAF-C351-4216-98E8-22ADABB3B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43B33-C020-4C20-BF79-72A3A7844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644" tIns="49820" rIns="99644" bIns="498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644" tIns="49820" rIns="99644" bIns="49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44" tIns="49820" rIns="99644" bIns="49820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r>
              <a:rPr lang="en-US"/>
              <a:t>Dublin ISD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44" tIns="49820" rIns="99644" bIns="498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44" tIns="49820" rIns="99644" bIns="49820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pPr>
              <a:defRPr/>
            </a:pPr>
            <a:fld id="{B35AB97E-E81F-40B2-950D-93B8F0DA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996950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996950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4650" indent="-374650" algn="l" defTabSz="996950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2738" algn="l" defTabSz="996950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47775" indent="-250825" algn="l" defTabSz="99695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44663" indent="-250825" algn="l" defTabSz="996950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41550" indent="-247650" algn="l" defTabSz="996950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698750" indent="-247650" algn="l" defTabSz="99695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55950" indent="-247650" algn="l" defTabSz="99695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13150" indent="-247650" algn="l" defTabSz="99695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070350" indent="-247650" algn="l" defTabSz="99695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1"/>
          <p:cNvSpPr>
            <a:spLocks noChangeArrowheads="1"/>
          </p:cNvSpPr>
          <p:nvPr/>
        </p:nvSpPr>
        <p:spPr bwMode="auto">
          <a:xfrm>
            <a:off x="4495800" y="609600"/>
            <a:ext cx="12573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 dirty="0"/>
              <a:t>Board of Trustees</a:t>
            </a:r>
          </a:p>
        </p:txBody>
      </p:sp>
      <p:sp>
        <p:nvSpPr>
          <p:cNvPr id="2051" name="Rectangle 42"/>
          <p:cNvSpPr>
            <a:spLocks noChangeArrowheads="1"/>
          </p:cNvSpPr>
          <p:nvPr/>
        </p:nvSpPr>
        <p:spPr bwMode="auto">
          <a:xfrm>
            <a:off x="4343400" y="990600"/>
            <a:ext cx="1508125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 dirty="0"/>
              <a:t>Superintendent of </a:t>
            </a:r>
            <a:r>
              <a:rPr lang="en-US" sz="700" dirty="0" smtClean="0"/>
              <a:t>Schools</a:t>
            </a:r>
          </a:p>
          <a:p>
            <a:pPr algn="ctr" defTabSz="996950"/>
            <a:r>
              <a:rPr lang="en-US" sz="700" dirty="0" smtClean="0"/>
              <a:t>__________________________</a:t>
            </a:r>
          </a:p>
          <a:p>
            <a:pPr algn="ctr" defTabSz="996950"/>
            <a:endParaRPr lang="en-US" sz="700" dirty="0" smtClean="0"/>
          </a:p>
          <a:p>
            <a:pPr algn="ctr" defTabSz="996950"/>
            <a:r>
              <a:rPr lang="en-US" sz="700" dirty="0" smtClean="0"/>
              <a:t>Assistant Superintendent</a:t>
            </a:r>
            <a:endParaRPr lang="en-US" sz="700" dirty="0"/>
          </a:p>
        </p:txBody>
      </p:sp>
      <p:sp>
        <p:nvSpPr>
          <p:cNvPr id="2052" name="Rectangle 46"/>
          <p:cNvSpPr>
            <a:spLocks noChangeArrowheads="1"/>
          </p:cNvSpPr>
          <p:nvPr/>
        </p:nvSpPr>
        <p:spPr bwMode="auto">
          <a:xfrm>
            <a:off x="6172200" y="1066800"/>
            <a:ext cx="12573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 dirty="0"/>
              <a:t>Secretary to</a:t>
            </a:r>
          </a:p>
          <a:p>
            <a:pPr algn="ctr" defTabSz="996950"/>
            <a:r>
              <a:rPr lang="en-US" sz="700" dirty="0"/>
              <a:t>Superintendent </a:t>
            </a:r>
          </a:p>
        </p:txBody>
      </p:sp>
      <p:sp>
        <p:nvSpPr>
          <p:cNvPr id="2053" name="Rectangle 57"/>
          <p:cNvSpPr>
            <a:spLocks noChangeArrowheads="1"/>
          </p:cNvSpPr>
          <p:nvPr/>
        </p:nvSpPr>
        <p:spPr bwMode="auto">
          <a:xfrm>
            <a:off x="533400" y="2286000"/>
            <a:ext cx="885825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/>
              <a:t>Principal</a:t>
            </a:r>
          </a:p>
        </p:txBody>
      </p:sp>
      <p:sp>
        <p:nvSpPr>
          <p:cNvPr id="2054" name="Rectangle 58"/>
          <p:cNvSpPr>
            <a:spLocks noChangeArrowheads="1"/>
          </p:cNvSpPr>
          <p:nvPr/>
        </p:nvSpPr>
        <p:spPr bwMode="auto">
          <a:xfrm>
            <a:off x="1524000" y="2286000"/>
            <a:ext cx="8445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Director of Business</a:t>
            </a:r>
          </a:p>
          <a:p>
            <a:pPr algn="ctr" defTabSz="996950"/>
            <a:r>
              <a:rPr lang="en-US" sz="700"/>
              <a:t>Services</a:t>
            </a:r>
          </a:p>
          <a:p>
            <a:pPr algn="ctr" defTabSz="996950"/>
            <a:r>
              <a:rPr lang="en-US" sz="700"/>
              <a:t>[1]</a:t>
            </a:r>
          </a:p>
        </p:txBody>
      </p:sp>
      <p:sp>
        <p:nvSpPr>
          <p:cNvPr id="2055" name="Rectangle 59"/>
          <p:cNvSpPr>
            <a:spLocks noChangeArrowheads="1"/>
          </p:cNvSpPr>
          <p:nvPr/>
        </p:nvSpPr>
        <p:spPr bwMode="auto">
          <a:xfrm>
            <a:off x="2514600" y="2286000"/>
            <a:ext cx="838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Director of</a:t>
            </a:r>
          </a:p>
          <a:p>
            <a:pPr algn="ctr" defTabSz="996950"/>
            <a:r>
              <a:rPr lang="en-US" sz="700"/>
              <a:t>Curriculum and</a:t>
            </a:r>
          </a:p>
          <a:p>
            <a:pPr algn="ctr" defTabSz="996950"/>
            <a:r>
              <a:rPr lang="en-US" sz="700"/>
              <a:t>Instruction</a:t>
            </a:r>
          </a:p>
        </p:txBody>
      </p:sp>
      <p:sp>
        <p:nvSpPr>
          <p:cNvPr id="2056" name="Rectangle 60"/>
          <p:cNvSpPr>
            <a:spLocks noChangeArrowheads="1"/>
          </p:cNvSpPr>
          <p:nvPr/>
        </p:nvSpPr>
        <p:spPr bwMode="auto">
          <a:xfrm>
            <a:off x="3429000" y="2286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Director of </a:t>
            </a:r>
          </a:p>
          <a:p>
            <a:pPr algn="ctr" defTabSz="996950"/>
            <a:r>
              <a:rPr lang="en-US" sz="700"/>
              <a:t>Athletics</a:t>
            </a:r>
          </a:p>
        </p:txBody>
      </p:sp>
      <p:sp>
        <p:nvSpPr>
          <p:cNvPr id="2057" name="Rectangle 61"/>
          <p:cNvSpPr>
            <a:spLocks noChangeArrowheads="1"/>
          </p:cNvSpPr>
          <p:nvPr/>
        </p:nvSpPr>
        <p:spPr bwMode="auto">
          <a:xfrm>
            <a:off x="4191000" y="2286000"/>
            <a:ext cx="9588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 dirty="0"/>
              <a:t>Director of</a:t>
            </a:r>
          </a:p>
          <a:p>
            <a:pPr algn="ctr" defTabSz="996950"/>
            <a:r>
              <a:rPr lang="en-US" sz="700" dirty="0"/>
              <a:t>Special Education</a:t>
            </a:r>
          </a:p>
        </p:txBody>
      </p:sp>
      <p:sp>
        <p:nvSpPr>
          <p:cNvPr id="2058" name="Rectangle 62"/>
          <p:cNvSpPr>
            <a:spLocks noChangeArrowheads="1"/>
          </p:cNvSpPr>
          <p:nvPr/>
        </p:nvSpPr>
        <p:spPr bwMode="auto">
          <a:xfrm>
            <a:off x="5257800" y="2286000"/>
            <a:ext cx="973138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Director of Information</a:t>
            </a:r>
          </a:p>
          <a:p>
            <a:pPr algn="ctr" defTabSz="996950"/>
            <a:r>
              <a:rPr lang="en-US" sz="700"/>
              <a:t>Technology</a:t>
            </a:r>
          </a:p>
        </p:txBody>
      </p:sp>
      <p:sp>
        <p:nvSpPr>
          <p:cNvPr id="2059" name="Rectangle 63"/>
          <p:cNvSpPr>
            <a:spLocks noChangeArrowheads="1"/>
          </p:cNvSpPr>
          <p:nvPr/>
        </p:nvSpPr>
        <p:spPr bwMode="auto">
          <a:xfrm>
            <a:off x="6400800" y="2286000"/>
            <a:ext cx="838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endParaRPr lang="en-US" sz="700"/>
          </a:p>
          <a:p>
            <a:pPr algn="ctr" defTabSz="996950"/>
            <a:r>
              <a:rPr lang="en-US" sz="700"/>
              <a:t>Director of Food</a:t>
            </a:r>
          </a:p>
          <a:p>
            <a:pPr algn="ctr" defTabSz="996950"/>
            <a:r>
              <a:rPr lang="en-US" sz="700"/>
              <a:t>Service</a:t>
            </a:r>
          </a:p>
          <a:p>
            <a:pPr algn="ctr" defTabSz="996950"/>
            <a:r>
              <a:rPr lang="en-US" sz="700"/>
              <a:t>[1]</a:t>
            </a:r>
          </a:p>
          <a:p>
            <a:pPr algn="ctr" defTabSz="996950"/>
            <a:endParaRPr lang="en-US" sz="700"/>
          </a:p>
        </p:txBody>
      </p:sp>
      <p:sp>
        <p:nvSpPr>
          <p:cNvPr id="2060" name="Rectangle 64"/>
          <p:cNvSpPr>
            <a:spLocks noChangeArrowheads="1"/>
          </p:cNvSpPr>
          <p:nvPr/>
        </p:nvSpPr>
        <p:spPr bwMode="auto">
          <a:xfrm>
            <a:off x="7391400" y="22860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endParaRPr lang="en-US" sz="700"/>
          </a:p>
          <a:p>
            <a:pPr algn="ctr" defTabSz="996950"/>
            <a:r>
              <a:rPr lang="en-US" sz="700"/>
              <a:t>Director of </a:t>
            </a:r>
          </a:p>
          <a:p>
            <a:pPr algn="ctr" defTabSz="996950"/>
            <a:r>
              <a:rPr lang="en-US" sz="700"/>
              <a:t>Transportation</a:t>
            </a:r>
          </a:p>
          <a:p>
            <a:pPr algn="ctr" defTabSz="996950"/>
            <a:r>
              <a:rPr lang="en-US" sz="700"/>
              <a:t>[1]</a:t>
            </a:r>
          </a:p>
          <a:p>
            <a:pPr algn="ctr" defTabSz="996950"/>
            <a:endParaRPr lang="en-US" sz="700"/>
          </a:p>
        </p:txBody>
      </p:sp>
      <p:sp>
        <p:nvSpPr>
          <p:cNvPr id="2061" name="Rectangle 65"/>
          <p:cNvSpPr>
            <a:spLocks noChangeArrowheads="1"/>
          </p:cNvSpPr>
          <p:nvPr/>
        </p:nvSpPr>
        <p:spPr bwMode="auto">
          <a:xfrm>
            <a:off x="8382000" y="2286000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endParaRPr lang="en-US" sz="700"/>
          </a:p>
          <a:p>
            <a:pPr algn="ctr" defTabSz="996950"/>
            <a:r>
              <a:rPr lang="en-US" sz="700"/>
              <a:t>Director of</a:t>
            </a:r>
          </a:p>
          <a:p>
            <a:pPr algn="ctr" defTabSz="996950"/>
            <a:r>
              <a:rPr lang="en-US" sz="700"/>
              <a:t>Maintenance</a:t>
            </a:r>
          </a:p>
          <a:p>
            <a:pPr algn="ctr" defTabSz="996950"/>
            <a:r>
              <a:rPr lang="en-US" sz="700"/>
              <a:t>[1]</a:t>
            </a:r>
          </a:p>
          <a:p>
            <a:pPr algn="ctr" defTabSz="996950"/>
            <a:endParaRPr lang="en-US" sz="700"/>
          </a:p>
        </p:txBody>
      </p:sp>
      <p:sp>
        <p:nvSpPr>
          <p:cNvPr id="2062" name="Rectangle 67"/>
          <p:cNvSpPr>
            <a:spLocks noChangeArrowheads="1"/>
          </p:cNvSpPr>
          <p:nvPr/>
        </p:nvSpPr>
        <p:spPr bwMode="auto">
          <a:xfrm>
            <a:off x="533400" y="2895600"/>
            <a:ext cx="69215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49820" rIns="99644" bIns="49820" anchor="ctr"/>
          <a:lstStyle/>
          <a:p>
            <a:pPr algn="ctr" defTabSz="996950"/>
            <a:r>
              <a:rPr lang="en-US" sz="700"/>
              <a:t>Assistant</a:t>
            </a:r>
          </a:p>
          <a:p>
            <a:pPr algn="ctr" defTabSz="996950"/>
            <a:r>
              <a:rPr lang="en-US" sz="700"/>
              <a:t>Principal</a:t>
            </a:r>
          </a:p>
        </p:txBody>
      </p:sp>
      <p:sp>
        <p:nvSpPr>
          <p:cNvPr id="2063" name="Rectangle 68"/>
          <p:cNvSpPr>
            <a:spLocks noChangeArrowheads="1"/>
          </p:cNvSpPr>
          <p:nvPr/>
        </p:nvSpPr>
        <p:spPr bwMode="auto">
          <a:xfrm>
            <a:off x="533400" y="3276600"/>
            <a:ext cx="69215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defTabSz="996950"/>
            <a:r>
              <a:rPr lang="en-US" sz="700"/>
              <a:t>Teacher</a:t>
            </a:r>
          </a:p>
          <a:p>
            <a:pPr defTabSz="996950"/>
            <a:r>
              <a:rPr lang="en-US" sz="700"/>
              <a:t>Librarian</a:t>
            </a:r>
          </a:p>
          <a:p>
            <a:pPr defTabSz="996950"/>
            <a:r>
              <a:rPr lang="en-US" sz="700"/>
              <a:t>Counselor</a:t>
            </a:r>
          </a:p>
          <a:p>
            <a:pPr defTabSz="996950"/>
            <a:r>
              <a:rPr lang="en-US" sz="700"/>
              <a:t>School Nurse</a:t>
            </a:r>
          </a:p>
        </p:txBody>
      </p:sp>
      <p:sp>
        <p:nvSpPr>
          <p:cNvPr id="2064" name="Rectangle 72"/>
          <p:cNvSpPr>
            <a:spLocks noChangeArrowheads="1"/>
          </p:cNvSpPr>
          <p:nvPr/>
        </p:nvSpPr>
        <p:spPr bwMode="auto">
          <a:xfrm>
            <a:off x="152400" y="388620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defTabSz="996950"/>
            <a:r>
              <a:rPr lang="en-US" sz="700"/>
              <a:t>Band Director</a:t>
            </a:r>
          </a:p>
          <a:p>
            <a:pPr defTabSz="996950"/>
            <a:r>
              <a:rPr lang="en-US" sz="700"/>
              <a:t>Assistant Band Director</a:t>
            </a:r>
          </a:p>
          <a:p>
            <a:pPr defTabSz="996950"/>
            <a:r>
              <a:rPr lang="en-US" sz="700"/>
              <a:t>Drill Team Director</a:t>
            </a:r>
          </a:p>
        </p:txBody>
      </p:sp>
      <p:sp>
        <p:nvSpPr>
          <p:cNvPr id="2065" name="Rectangle 78"/>
          <p:cNvSpPr>
            <a:spLocks noChangeArrowheads="1"/>
          </p:cNvSpPr>
          <p:nvPr/>
        </p:nvSpPr>
        <p:spPr bwMode="auto">
          <a:xfrm>
            <a:off x="1600200" y="32766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Accounts</a:t>
            </a:r>
          </a:p>
          <a:p>
            <a:pPr algn="ctr" defTabSz="996950"/>
            <a:r>
              <a:rPr lang="en-US" sz="700"/>
              <a:t>Payable</a:t>
            </a:r>
          </a:p>
          <a:p>
            <a:pPr algn="ctr" defTabSz="996950"/>
            <a:r>
              <a:rPr lang="en-US" sz="700"/>
              <a:t>Clerk</a:t>
            </a:r>
          </a:p>
        </p:txBody>
      </p:sp>
      <p:sp>
        <p:nvSpPr>
          <p:cNvPr id="2066" name="Rectangle 79"/>
          <p:cNvSpPr>
            <a:spLocks noChangeArrowheads="1"/>
          </p:cNvSpPr>
          <p:nvPr/>
        </p:nvSpPr>
        <p:spPr bwMode="auto">
          <a:xfrm>
            <a:off x="2514600" y="4191000"/>
            <a:ext cx="685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Administrative </a:t>
            </a:r>
          </a:p>
          <a:p>
            <a:pPr algn="ctr" defTabSz="996950"/>
            <a:r>
              <a:rPr lang="en-US" sz="700"/>
              <a:t>Secretary for</a:t>
            </a:r>
          </a:p>
          <a:p>
            <a:pPr algn="ctr" defTabSz="996950"/>
            <a:r>
              <a:rPr lang="en-US" sz="700"/>
              <a:t>Curriculum and</a:t>
            </a:r>
          </a:p>
          <a:p>
            <a:pPr algn="ctr" defTabSz="996950"/>
            <a:r>
              <a:rPr lang="en-US" sz="700"/>
              <a:t>Instruction</a:t>
            </a:r>
          </a:p>
        </p:txBody>
      </p:sp>
      <p:sp>
        <p:nvSpPr>
          <p:cNvPr id="2067" name="Rectangle 80"/>
          <p:cNvSpPr>
            <a:spLocks noChangeArrowheads="1"/>
          </p:cNvSpPr>
          <p:nvPr/>
        </p:nvSpPr>
        <p:spPr bwMode="auto">
          <a:xfrm>
            <a:off x="3505200" y="2971800"/>
            <a:ext cx="4191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Coach</a:t>
            </a:r>
          </a:p>
        </p:txBody>
      </p:sp>
      <p:sp>
        <p:nvSpPr>
          <p:cNvPr id="2068" name="Rectangle 81"/>
          <p:cNvSpPr>
            <a:spLocks noChangeArrowheads="1"/>
          </p:cNvSpPr>
          <p:nvPr/>
        </p:nvSpPr>
        <p:spPr bwMode="auto">
          <a:xfrm>
            <a:off x="4114800" y="2895600"/>
            <a:ext cx="838200" cy="379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Educational</a:t>
            </a:r>
          </a:p>
          <a:p>
            <a:pPr algn="ctr" defTabSz="996950"/>
            <a:r>
              <a:rPr lang="en-US" sz="700"/>
              <a:t>Diagnostician</a:t>
            </a:r>
          </a:p>
        </p:txBody>
      </p:sp>
      <p:sp>
        <p:nvSpPr>
          <p:cNvPr id="2069" name="Rectangle 82"/>
          <p:cNvSpPr>
            <a:spLocks noChangeArrowheads="1"/>
          </p:cNvSpPr>
          <p:nvPr/>
        </p:nvSpPr>
        <p:spPr bwMode="auto">
          <a:xfrm>
            <a:off x="4114800" y="33528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Special Education</a:t>
            </a:r>
          </a:p>
          <a:p>
            <a:pPr algn="ctr" defTabSz="996950"/>
            <a:r>
              <a:rPr lang="en-US" sz="700"/>
              <a:t>Counselor</a:t>
            </a:r>
          </a:p>
        </p:txBody>
      </p:sp>
      <p:sp>
        <p:nvSpPr>
          <p:cNvPr id="2070" name="Rectangle 83"/>
          <p:cNvSpPr>
            <a:spLocks noChangeArrowheads="1"/>
          </p:cNvSpPr>
          <p:nvPr/>
        </p:nvSpPr>
        <p:spPr bwMode="auto">
          <a:xfrm>
            <a:off x="4114800" y="3733800"/>
            <a:ext cx="838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endParaRPr lang="en-US" sz="700"/>
          </a:p>
          <a:p>
            <a:pPr algn="ctr" defTabSz="996950"/>
            <a:endParaRPr lang="en-US" sz="700"/>
          </a:p>
          <a:p>
            <a:pPr algn="ctr" defTabSz="996950"/>
            <a:r>
              <a:rPr lang="en-US" sz="700"/>
              <a:t>Speech-Language</a:t>
            </a:r>
          </a:p>
          <a:p>
            <a:pPr algn="ctr" defTabSz="996950"/>
            <a:r>
              <a:rPr lang="en-US" sz="700"/>
              <a:t>Pathologist</a:t>
            </a:r>
          </a:p>
          <a:p>
            <a:pPr algn="ctr" defTabSz="996950"/>
            <a:endParaRPr lang="en-US" sz="700"/>
          </a:p>
          <a:p>
            <a:pPr algn="ctr" defTabSz="996950"/>
            <a:endParaRPr lang="en-US" sz="700"/>
          </a:p>
        </p:txBody>
      </p:sp>
      <p:sp>
        <p:nvSpPr>
          <p:cNvPr id="2071" name="Rectangle 84"/>
          <p:cNvSpPr>
            <a:spLocks noChangeArrowheads="1"/>
          </p:cNvSpPr>
          <p:nvPr/>
        </p:nvSpPr>
        <p:spPr bwMode="auto">
          <a:xfrm>
            <a:off x="4038600" y="4572000"/>
            <a:ext cx="9271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Administrative</a:t>
            </a:r>
          </a:p>
          <a:p>
            <a:pPr algn="ctr" defTabSz="996950"/>
            <a:r>
              <a:rPr lang="en-US" sz="700"/>
              <a:t>Secretary for Special</a:t>
            </a:r>
          </a:p>
          <a:p>
            <a:pPr algn="ctr" defTabSz="996950"/>
            <a:r>
              <a:rPr lang="en-US" sz="700"/>
              <a:t>Education</a:t>
            </a:r>
          </a:p>
        </p:txBody>
      </p:sp>
      <p:sp>
        <p:nvSpPr>
          <p:cNvPr id="2072" name="Rectangle 158"/>
          <p:cNvSpPr>
            <a:spLocks noChangeArrowheads="1"/>
          </p:cNvSpPr>
          <p:nvPr/>
        </p:nvSpPr>
        <p:spPr bwMode="auto">
          <a:xfrm>
            <a:off x="5334000" y="2895600"/>
            <a:ext cx="60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/>
              <a:t>Network</a:t>
            </a:r>
          </a:p>
          <a:p>
            <a:pPr algn="ctr" defTabSz="996950"/>
            <a:r>
              <a:rPr lang="en-US" sz="700"/>
              <a:t>Manager</a:t>
            </a:r>
          </a:p>
        </p:txBody>
      </p:sp>
      <p:sp>
        <p:nvSpPr>
          <p:cNvPr id="2073" name="Rectangle 162"/>
          <p:cNvSpPr>
            <a:spLocks noChangeArrowheads="1"/>
          </p:cNvSpPr>
          <p:nvPr/>
        </p:nvSpPr>
        <p:spPr bwMode="auto">
          <a:xfrm>
            <a:off x="6477000" y="2895600"/>
            <a:ext cx="598488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endParaRPr lang="en-US" sz="700"/>
          </a:p>
          <a:p>
            <a:pPr algn="ctr" defTabSz="996950"/>
            <a:r>
              <a:rPr lang="en-US" sz="700"/>
              <a:t>Food Service </a:t>
            </a:r>
          </a:p>
          <a:p>
            <a:pPr algn="ctr" defTabSz="996950"/>
            <a:r>
              <a:rPr lang="en-US" sz="700"/>
              <a:t>Supervisor</a:t>
            </a:r>
          </a:p>
          <a:p>
            <a:pPr algn="ctr" defTabSz="996950"/>
            <a:endParaRPr lang="en-US" sz="700"/>
          </a:p>
        </p:txBody>
      </p:sp>
      <p:sp>
        <p:nvSpPr>
          <p:cNvPr id="2074" name="Rectangle 163"/>
          <p:cNvSpPr>
            <a:spLocks noChangeArrowheads="1"/>
          </p:cNvSpPr>
          <p:nvPr/>
        </p:nvSpPr>
        <p:spPr bwMode="auto">
          <a:xfrm>
            <a:off x="6477000" y="3352800"/>
            <a:ext cx="60325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/>
              <a:t>Cafeteria </a:t>
            </a:r>
          </a:p>
          <a:p>
            <a:pPr algn="ctr" defTabSz="996950"/>
            <a:r>
              <a:rPr lang="en-US" sz="700"/>
              <a:t>Manager</a:t>
            </a:r>
          </a:p>
          <a:p>
            <a:pPr algn="ctr" defTabSz="996950"/>
            <a:r>
              <a:rPr lang="en-US" sz="700"/>
              <a:t>[4]</a:t>
            </a:r>
          </a:p>
        </p:txBody>
      </p:sp>
      <p:sp>
        <p:nvSpPr>
          <p:cNvPr id="2075" name="Rectangle 164"/>
          <p:cNvSpPr>
            <a:spLocks noChangeArrowheads="1"/>
          </p:cNvSpPr>
          <p:nvPr/>
        </p:nvSpPr>
        <p:spPr bwMode="auto">
          <a:xfrm>
            <a:off x="7391400" y="3429000"/>
            <a:ext cx="69215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/>
              <a:t>Mechanic</a:t>
            </a:r>
          </a:p>
          <a:p>
            <a:pPr algn="ctr" defTabSz="996950"/>
            <a:r>
              <a:rPr lang="en-US" sz="700"/>
              <a:t> [5]</a:t>
            </a:r>
          </a:p>
        </p:txBody>
      </p:sp>
      <p:sp>
        <p:nvSpPr>
          <p:cNvPr id="2076" name="Rectangle 165"/>
          <p:cNvSpPr>
            <a:spLocks noChangeArrowheads="1"/>
          </p:cNvSpPr>
          <p:nvPr/>
        </p:nvSpPr>
        <p:spPr bwMode="auto">
          <a:xfrm>
            <a:off x="7391400" y="37338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/>
              <a:t>School Bus</a:t>
            </a:r>
          </a:p>
          <a:p>
            <a:pPr algn="ctr" defTabSz="996950"/>
            <a:r>
              <a:rPr lang="en-US" sz="700"/>
              <a:t>Route Driver</a:t>
            </a:r>
          </a:p>
        </p:txBody>
      </p:sp>
      <p:sp>
        <p:nvSpPr>
          <p:cNvPr id="2077" name="Rectangle 166"/>
          <p:cNvSpPr>
            <a:spLocks noChangeArrowheads="1"/>
          </p:cNvSpPr>
          <p:nvPr/>
        </p:nvSpPr>
        <p:spPr bwMode="auto">
          <a:xfrm>
            <a:off x="8382000" y="3352800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/>
              <a:t>General Maintenance</a:t>
            </a:r>
          </a:p>
          <a:p>
            <a:pPr algn="ctr" defTabSz="996950"/>
            <a:r>
              <a:rPr lang="en-US" sz="700"/>
              <a:t>Foreman</a:t>
            </a:r>
          </a:p>
          <a:p>
            <a:pPr algn="ctr" defTabSz="996950"/>
            <a:r>
              <a:rPr lang="en-US" sz="700"/>
              <a:t> [6]</a:t>
            </a:r>
          </a:p>
        </p:txBody>
      </p:sp>
      <p:sp>
        <p:nvSpPr>
          <p:cNvPr id="2078" name="Rectangle 171"/>
          <p:cNvSpPr>
            <a:spLocks noChangeArrowheads="1"/>
          </p:cNvSpPr>
          <p:nvPr/>
        </p:nvSpPr>
        <p:spPr bwMode="auto">
          <a:xfrm>
            <a:off x="8153400" y="4038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49820" rIns="99644" bIns="49820" anchor="ctr"/>
          <a:lstStyle/>
          <a:p>
            <a:pPr defTabSz="996950"/>
            <a:endParaRPr lang="en-US" sz="700"/>
          </a:p>
          <a:p>
            <a:pPr defTabSz="996950"/>
            <a:r>
              <a:rPr lang="en-US" sz="700"/>
              <a:t>General Maintenance Worker</a:t>
            </a:r>
          </a:p>
          <a:p>
            <a:pPr defTabSz="996950"/>
            <a:r>
              <a:rPr lang="en-US" sz="700"/>
              <a:t>Groundskeeper </a:t>
            </a:r>
          </a:p>
          <a:p>
            <a:pPr defTabSz="996950"/>
            <a:r>
              <a:rPr lang="en-US" sz="700"/>
              <a:t>Rover for District Operations</a:t>
            </a:r>
          </a:p>
          <a:p>
            <a:pPr defTabSz="996950"/>
            <a:endParaRPr lang="en-US" sz="700"/>
          </a:p>
        </p:txBody>
      </p:sp>
      <p:sp>
        <p:nvSpPr>
          <p:cNvPr id="2079" name="Rectangle 17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1503363" cy="609600"/>
          </a:xfrm>
        </p:spPr>
        <p:txBody>
          <a:bodyPr/>
          <a:lstStyle/>
          <a:p>
            <a:pPr eaLnBrk="1" hangingPunct="1"/>
            <a:r>
              <a:rPr lang="en-US" sz="1000" b="1" smtClean="0"/>
              <a:t>DUBLIN ISD</a:t>
            </a:r>
            <a:br>
              <a:rPr lang="en-US" sz="1000" b="1" smtClean="0"/>
            </a:br>
            <a:r>
              <a:rPr lang="en-US" sz="1000" b="1" smtClean="0"/>
              <a:t>Organizational Chart</a:t>
            </a:r>
          </a:p>
        </p:txBody>
      </p:sp>
      <p:sp>
        <p:nvSpPr>
          <p:cNvPr id="2080" name="Rectangle 180"/>
          <p:cNvSpPr>
            <a:spLocks noChangeArrowheads="1"/>
          </p:cNvSpPr>
          <p:nvPr/>
        </p:nvSpPr>
        <p:spPr bwMode="auto">
          <a:xfrm>
            <a:off x="685800" y="4953000"/>
            <a:ext cx="8869363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644" tIns="49820" rIns="99644" bIns="49820" anchor="ctr"/>
          <a:lstStyle/>
          <a:p>
            <a:pPr defTabSz="996950"/>
            <a:r>
              <a:rPr lang="en-US" sz="700" b="1" dirty="0">
                <a:solidFill>
                  <a:schemeClr val="tx2"/>
                </a:solidFill>
              </a:rPr>
              <a:t>Footnotes:</a:t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/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>[1]  The Major Responsibilities and Duties and Supervisory Responsibilities for the position, which is not  a board approved position, are assumed by </a:t>
            </a:r>
            <a:r>
              <a:rPr lang="en-US" sz="700" b="1" dirty="0" smtClean="0">
                <a:solidFill>
                  <a:schemeClr val="tx2"/>
                </a:solidFill>
              </a:rPr>
              <a:t>the Assistant Superintendent</a:t>
            </a:r>
            <a:r>
              <a:rPr lang="en-US" sz="700" b="1" dirty="0">
                <a:solidFill>
                  <a:schemeClr val="tx2"/>
                </a:solidFill>
              </a:rPr>
              <a:t>.</a:t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/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>[2] The Major Responsibilities and Duties and Supervisory Responsibilities for the position, which is not a board approved position, are currently provided by a contract service agreement; </a:t>
            </a:r>
          </a:p>
          <a:p>
            <a:pPr defTabSz="996950"/>
            <a:r>
              <a:rPr lang="en-US" sz="700" b="1" dirty="0">
                <a:solidFill>
                  <a:schemeClr val="tx2"/>
                </a:solidFill>
              </a:rPr>
              <a:t>       however, if the Director of Business Services was a full-time employee, he or she would also perform the duties of the accountant.</a:t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/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>[3] The Major Responsibilities and Duties and Supervisory Responsibilities for the  position, which is not a board approved position , are assumed by the Director of Curriculum and Instruction.</a:t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/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>[4] The Major Responsibilities and Duties and Supervisory Responsibilities for the position,  which is not currently filled, are assumed by the Food Service Supervisor. </a:t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/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>[5] The Major Responsibilities and Duties and Supervisory Responsibilities for the position, which is not currently filled, are assumed by the Transportation Supervisor; however, </a:t>
            </a:r>
          </a:p>
          <a:p>
            <a:pPr defTabSz="996950"/>
            <a:r>
              <a:rPr lang="en-US" sz="700" b="1" dirty="0">
                <a:solidFill>
                  <a:schemeClr val="tx2"/>
                </a:solidFill>
              </a:rPr>
              <a:t>      most of the maintenance and repair work is performed by contract labor because the Transportation Supervisor is also the Maintenance Supervisor. </a:t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/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700" b="1" dirty="0">
                <a:solidFill>
                  <a:schemeClr val="tx2"/>
                </a:solidFill>
              </a:rPr>
              <a:t>[6] The Major Responsibilities and Duties and Supervisory Responsibilities for the position, which is not currently filled, are assumed by the Maintenance Supervisor.</a:t>
            </a:r>
            <a:br>
              <a:rPr lang="en-US" sz="700" b="1" dirty="0">
                <a:solidFill>
                  <a:schemeClr val="tx2"/>
                </a:solidFill>
              </a:rPr>
            </a:br>
            <a:r>
              <a:rPr lang="en-US" sz="600" b="1" dirty="0">
                <a:solidFill>
                  <a:schemeClr val="tx2"/>
                </a:solidFill>
              </a:rPr>
              <a:t/>
            </a:r>
            <a:br>
              <a:rPr lang="en-US" sz="600" b="1" dirty="0">
                <a:solidFill>
                  <a:schemeClr val="tx2"/>
                </a:solidFill>
              </a:rPr>
            </a:br>
            <a:endParaRPr lang="en-US" sz="600" b="1" dirty="0">
              <a:solidFill>
                <a:schemeClr val="tx2"/>
              </a:solidFill>
            </a:endParaRPr>
          </a:p>
        </p:txBody>
      </p:sp>
      <p:sp>
        <p:nvSpPr>
          <p:cNvPr id="2081" name="Rectangle 186"/>
          <p:cNvSpPr>
            <a:spLocks noChangeArrowheads="1"/>
          </p:cNvSpPr>
          <p:nvPr/>
        </p:nvSpPr>
        <p:spPr bwMode="auto">
          <a:xfrm>
            <a:off x="4114800" y="4114800"/>
            <a:ext cx="838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Assistant Speech</a:t>
            </a:r>
          </a:p>
          <a:p>
            <a:pPr algn="ctr" defTabSz="996950"/>
            <a:r>
              <a:rPr lang="en-US" sz="700"/>
              <a:t>Language </a:t>
            </a:r>
          </a:p>
          <a:p>
            <a:pPr algn="ctr" defTabSz="996950"/>
            <a:r>
              <a:rPr lang="en-US" sz="700"/>
              <a:t>Pathologist</a:t>
            </a:r>
          </a:p>
        </p:txBody>
      </p:sp>
      <p:sp>
        <p:nvSpPr>
          <p:cNvPr id="2082" name="Line 190"/>
          <p:cNvSpPr>
            <a:spLocks noChangeShapeType="1"/>
          </p:cNvSpPr>
          <p:nvPr/>
        </p:nvSpPr>
        <p:spPr bwMode="auto">
          <a:xfrm>
            <a:off x="5105400" y="83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195"/>
          <p:cNvSpPr>
            <a:spLocks noChangeShapeType="1"/>
          </p:cNvSpPr>
          <p:nvPr/>
        </p:nvSpPr>
        <p:spPr bwMode="auto">
          <a:xfrm>
            <a:off x="4849813" y="1905000"/>
            <a:ext cx="2693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Line 196"/>
          <p:cNvSpPr>
            <a:spLocks noChangeShapeType="1"/>
          </p:cNvSpPr>
          <p:nvPr/>
        </p:nvSpPr>
        <p:spPr bwMode="auto">
          <a:xfrm>
            <a:off x="2362200" y="1905000"/>
            <a:ext cx="0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197"/>
          <p:cNvSpPr>
            <a:spLocks noChangeShapeType="1"/>
          </p:cNvSpPr>
          <p:nvPr/>
        </p:nvSpPr>
        <p:spPr bwMode="auto">
          <a:xfrm>
            <a:off x="7543800" y="1905000"/>
            <a:ext cx="0" cy="150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202"/>
          <p:cNvSpPr>
            <a:spLocks noChangeShapeType="1"/>
          </p:cNvSpPr>
          <p:nvPr/>
        </p:nvSpPr>
        <p:spPr bwMode="auto">
          <a:xfrm>
            <a:off x="1066800" y="2057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Line 203"/>
          <p:cNvSpPr>
            <a:spLocks noChangeShapeType="1"/>
          </p:cNvSpPr>
          <p:nvPr/>
        </p:nvSpPr>
        <p:spPr bwMode="auto">
          <a:xfrm>
            <a:off x="3733800" y="2057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Line 204"/>
          <p:cNvSpPr>
            <a:spLocks noChangeShapeType="1"/>
          </p:cNvSpPr>
          <p:nvPr/>
        </p:nvSpPr>
        <p:spPr bwMode="auto">
          <a:xfrm>
            <a:off x="1981200" y="2057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Line 205"/>
          <p:cNvSpPr>
            <a:spLocks noChangeShapeType="1"/>
          </p:cNvSpPr>
          <p:nvPr/>
        </p:nvSpPr>
        <p:spPr bwMode="auto">
          <a:xfrm>
            <a:off x="2895600" y="2057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206"/>
          <p:cNvSpPr>
            <a:spLocks noChangeShapeType="1"/>
          </p:cNvSpPr>
          <p:nvPr/>
        </p:nvSpPr>
        <p:spPr bwMode="auto">
          <a:xfrm>
            <a:off x="5715000" y="2057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Line 208"/>
          <p:cNvSpPr>
            <a:spLocks noChangeShapeType="1"/>
          </p:cNvSpPr>
          <p:nvPr/>
        </p:nvSpPr>
        <p:spPr bwMode="auto">
          <a:xfrm>
            <a:off x="6781800" y="2057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Line 209"/>
          <p:cNvSpPr>
            <a:spLocks noChangeShapeType="1"/>
          </p:cNvSpPr>
          <p:nvPr/>
        </p:nvSpPr>
        <p:spPr bwMode="auto">
          <a:xfrm>
            <a:off x="7696200" y="2057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Line 210"/>
          <p:cNvSpPr>
            <a:spLocks noChangeShapeType="1"/>
          </p:cNvSpPr>
          <p:nvPr/>
        </p:nvSpPr>
        <p:spPr bwMode="auto">
          <a:xfrm>
            <a:off x="4648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Line 211"/>
          <p:cNvSpPr>
            <a:spLocks noChangeShapeType="1"/>
          </p:cNvSpPr>
          <p:nvPr/>
        </p:nvSpPr>
        <p:spPr bwMode="auto">
          <a:xfrm>
            <a:off x="37338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Rectangle 284"/>
          <p:cNvSpPr>
            <a:spLocks noChangeArrowheads="1"/>
          </p:cNvSpPr>
          <p:nvPr/>
        </p:nvSpPr>
        <p:spPr bwMode="auto">
          <a:xfrm>
            <a:off x="1600200" y="2895600"/>
            <a:ext cx="63023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Accountant</a:t>
            </a:r>
          </a:p>
          <a:p>
            <a:pPr algn="ctr" defTabSz="996950"/>
            <a:r>
              <a:rPr lang="en-US" sz="700"/>
              <a:t> [2]</a:t>
            </a:r>
          </a:p>
        </p:txBody>
      </p:sp>
      <p:sp>
        <p:nvSpPr>
          <p:cNvPr id="2097" name="Text Box 294"/>
          <p:cNvSpPr txBox="1">
            <a:spLocks noChangeArrowheads="1"/>
          </p:cNvSpPr>
          <p:nvPr/>
        </p:nvSpPr>
        <p:spPr bwMode="auto">
          <a:xfrm>
            <a:off x="4710113" y="3505200"/>
            <a:ext cx="1555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513" tIns="38756" rIns="77513" bIns="38756">
            <a:spAutoFit/>
          </a:bodyPr>
          <a:lstStyle/>
          <a:p>
            <a:pPr defTabSz="996950"/>
            <a:endParaRPr lang="en-US" sz="1900"/>
          </a:p>
        </p:txBody>
      </p:sp>
      <p:sp>
        <p:nvSpPr>
          <p:cNvPr id="2098" name="Text Box 295"/>
          <p:cNvSpPr txBox="1">
            <a:spLocks noChangeArrowheads="1"/>
          </p:cNvSpPr>
          <p:nvPr/>
        </p:nvSpPr>
        <p:spPr bwMode="auto">
          <a:xfrm>
            <a:off x="5029200" y="3581400"/>
            <a:ext cx="2397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513" tIns="38756" rIns="77513" bIns="38756">
            <a:spAutoFit/>
          </a:bodyPr>
          <a:lstStyle/>
          <a:p>
            <a:pPr defTabSz="996950"/>
            <a:endParaRPr lang="en-US" sz="1900"/>
          </a:p>
        </p:txBody>
      </p:sp>
      <p:sp>
        <p:nvSpPr>
          <p:cNvPr id="2099" name="Rectangle 296"/>
          <p:cNvSpPr>
            <a:spLocks noChangeArrowheads="1"/>
          </p:cNvSpPr>
          <p:nvPr/>
        </p:nvSpPr>
        <p:spPr bwMode="auto">
          <a:xfrm>
            <a:off x="5334000" y="3276600"/>
            <a:ext cx="6000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Computer </a:t>
            </a:r>
          </a:p>
          <a:p>
            <a:pPr algn="ctr" defTabSz="996950"/>
            <a:r>
              <a:rPr lang="en-US" sz="700"/>
              <a:t>Technician</a:t>
            </a:r>
          </a:p>
        </p:txBody>
      </p:sp>
      <p:sp>
        <p:nvSpPr>
          <p:cNvPr id="2100" name="Rectangle 304"/>
          <p:cNvSpPr>
            <a:spLocks noChangeArrowheads="1"/>
          </p:cNvSpPr>
          <p:nvPr/>
        </p:nvSpPr>
        <p:spPr bwMode="auto">
          <a:xfrm>
            <a:off x="7391400" y="2895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Transportation </a:t>
            </a:r>
          </a:p>
          <a:p>
            <a:pPr algn="ctr" defTabSz="996950"/>
            <a:r>
              <a:rPr lang="en-US" sz="700"/>
              <a:t>Supervisor</a:t>
            </a:r>
          </a:p>
        </p:txBody>
      </p:sp>
      <p:sp>
        <p:nvSpPr>
          <p:cNvPr id="2101" name="Rectangle 314"/>
          <p:cNvSpPr>
            <a:spLocks noChangeArrowheads="1"/>
          </p:cNvSpPr>
          <p:nvPr/>
        </p:nvSpPr>
        <p:spPr bwMode="auto">
          <a:xfrm>
            <a:off x="8382000" y="2971800"/>
            <a:ext cx="1219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Maintenance</a:t>
            </a:r>
          </a:p>
          <a:p>
            <a:pPr algn="ctr" defTabSz="996950"/>
            <a:r>
              <a:rPr lang="en-US" sz="700"/>
              <a:t>Supervisor</a:t>
            </a:r>
          </a:p>
        </p:txBody>
      </p:sp>
      <p:sp>
        <p:nvSpPr>
          <p:cNvPr id="2102" name="Rectangle 359"/>
          <p:cNvSpPr>
            <a:spLocks noChangeArrowheads="1"/>
          </p:cNvSpPr>
          <p:nvPr/>
        </p:nvSpPr>
        <p:spPr bwMode="auto">
          <a:xfrm>
            <a:off x="6477000" y="3810000"/>
            <a:ext cx="609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/>
              <a:t>Food Service</a:t>
            </a:r>
          </a:p>
          <a:p>
            <a:pPr algn="ctr" defTabSz="996950"/>
            <a:r>
              <a:rPr lang="en-US" sz="700"/>
              <a:t>Clerk</a:t>
            </a:r>
          </a:p>
        </p:txBody>
      </p:sp>
      <p:sp>
        <p:nvSpPr>
          <p:cNvPr id="2103" name="Rectangle 372"/>
          <p:cNvSpPr>
            <a:spLocks noChangeArrowheads="1"/>
          </p:cNvSpPr>
          <p:nvPr/>
        </p:nvSpPr>
        <p:spPr bwMode="auto">
          <a:xfrm>
            <a:off x="2514600" y="2971800"/>
            <a:ext cx="685800" cy="534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endParaRPr lang="en-US" sz="700" dirty="0"/>
          </a:p>
          <a:p>
            <a:pPr algn="ctr" defTabSz="996950"/>
            <a:r>
              <a:rPr lang="en-US" sz="700" dirty="0" smtClean="0"/>
              <a:t>Instructional</a:t>
            </a:r>
            <a:endParaRPr lang="en-US" sz="700" dirty="0" smtClean="0"/>
          </a:p>
          <a:p>
            <a:pPr algn="ctr" defTabSz="996950"/>
            <a:r>
              <a:rPr lang="en-US" sz="700" dirty="0" smtClean="0"/>
              <a:t>Technologist</a:t>
            </a:r>
            <a:endParaRPr lang="en-US" sz="700" dirty="0"/>
          </a:p>
          <a:p>
            <a:pPr algn="ctr" defTabSz="996950"/>
            <a:r>
              <a:rPr lang="en-US" sz="700" dirty="0"/>
              <a:t>[3]</a:t>
            </a:r>
          </a:p>
        </p:txBody>
      </p:sp>
      <p:sp>
        <p:nvSpPr>
          <p:cNvPr id="2104" name="Line 402"/>
          <p:cNvSpPr>
            <a:spLocks noChangeShapeType="1"/>
          </p:cNvSpPr>
          <p:nvPr/>
        </p:nvSpPr>
        <p:spPr bwMode="auto">
          <a:xfrm>
            <a:off x="7696200" y="3276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2105" name="Straight Connector 171"/>
          <p:cNvCxnSpPr>
            <a:cxnSpLocks noChangeShapeType="1"/>
          </p:cNvCxnSpPr>
          <p:nvPr/>
        </p:nvCxnSpPr>
        <p:spPr bwMode="auto">
          <a:xfrm rot="5400000">
            <a:off x="8878888" y="3313112"/>
            <a:ext cx="762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6" name="Straight Connector 125"/>
          <p:cNvCxnSpPr>
            <a:cxnSpLocks noChangeShapeType="1"/>
          </p:cNvCxnSpPr>
          <p:nvPr/>
        </p:nvCxnSpPr>
        <p:spPr bwMode="auto">
          <a:xfrm rot="5400000">
            <a:off x="4152900" y="3771900"/>
            <a:ext cx="19065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7" name="Straight Connector 127"/>
          <p:cNvCxnSpPr>
            <a:cxnSpLocks noChangeShapeType="1"/>
          </p:cNvCxnSpPr>
          <p:nvPr/>
        </p:nvCxnSpPr>
        <p:spPr bwMode="auto">
          <a:xfrm>
            <a:off x="1219200" y="40386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8" name="Straight Connector 129"/>
          <p:cNvCxnSpPr>
            <a:cxnSpLocks noChangeShapeType="1"/>
          </p:cNvCxnSpPr>
          <p:nvPr/>
        </p:nvCxnSpPr>
        <p:spPr bwMode="auto">
          <a:xfrm rot="5400000">
            <a:off x="534988" y="3657600"/>
            <a:ext cx="167481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" name="Rectangle 72"/>
          <p:cNvSpPr>
            <a:spLocks noChangeArrowheads="1"/>
          </p:cNvSpPr>
          <p:nvPr/>
        </p:nvSpPr>
        <p:spPr bwMode="auto">
          <a:xfrm>
            <a:off x="152400" y="4419600"/>
            <a:ext cx="114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defTabSz="996950"/>
            <a:r>
              <a:rPr lang="en-US" sz="700"/>
              <a:t>Secretary to Principal</a:t>
            </a:r>
          </a:p>
          <a:p>
            <a:pPr defTabSz="996950"/>
            <a:r>
              <a:rPr lang="en-US" sz="700"/>
              <a:t>Aide</a:t>
            </a:r>
          </a:p>
          <a:p>
            <a:pPr defTabSz="996950"/>
            <a:r>
              <a:rPr lang="en-US" sz="700"/>
              <a:t>LVN</a:t>
            </a:r>
          </a:p>
          <a:p>
            <a:pPr defTabSz="996950"/>
            <a:endParaRPr lang="en-US" sz="700"/>
          </a:p>
        </p:txBody>
      </p:sp>
      <p:cxnSp>
        <p:nvCxnSpPr>
          <p:cNvPr id="2110" name="Straight Connector 139"/>
          <p:cNvCxnSpPr>
            <a:cxnSpLocks noChangeShapeType="1"/>
            <a:stCxn id="2075" idx="2"/>
            <a:endCxn id="2075" idx="2"/>
          </p:cNvCxnSpPr>
          <p:nvPr/>
        </p:nvCxnSpPr>
        <p:spPr bwMode="auto">
          <a:xfrm rot="5400000">
            <a:off x="7737475" y="3657600"/>
            <a:ext cx="15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1" name="Straight Connector 144"/>
          <p:cNvCxnSpPr>
            <a:cxnSpLocks noChangeShapeType="1"/>
          </p:cNvCxnSpPr>
          <p:nvPr/>
        </p:nvCxnSpPr>
        <p:spPr bwMode="auto">
          <a:xfrm rot="5400000">
            <a:off x="5219700" y="3695700"/>
            <a:ext cx="17541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2" name="Straight Connector 148"/>
          <p:cNvCxnSpPr>
            <a:cxnSpLocks noChangeShapeType="1"/>
          </p:cNvCxnSpPr>
          <p:nvPr/>
        </p:nvCxnSpPr>
        <p:spPr bwMode="auto">
          <a:xfrm>
            <a:off x="5943600" y="30480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3" name="Straight Connector 150"/>
          <p:cNvCxnSpPr>
            <a:cxnSpLocks noChangeShapeType="1"/>
          </p:cNvCxnSpPr>
          <p:nvPr/>
        </p:nvCxnSpPr>
        <p:spPr bwMode="auto">
          <a:xfrm>
            <a:off x="5943600" y="34290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4" name="Straight Connector 156"/>
          <p:cNvCxnSpPr>
            <a:cxnSpLocks noChangeShapeType="1"/>
          </p:cNvCxnSpPr>
          <p:nvPr/>
        </p:nvCxnSpPr>
        <p:spPr bwMode="auto">
          <a:xfrm>
            <a:off x="4953000" y="30480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5" name="Straight Connector 160"/>
          <p:cNvCxnSpPr>
            <a:cxnSpLocks noChangeShapeType="1"/>
          </p:cNvCxnSpPr>
          <p:nvPr/>
        </p:nvCxnSpPr>
        <p:spPr bwMode="auto">
          <a:xfrm flipV="1">
            <a:off x="4953000" y="35052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6" name="Straight Connector 164"/>
          <p:cNvCxnSpPr>
            <a:cxnSpLocks noChangeShapeType="1"/>
          </p:cNvCxnSpPr>
          <p:nvPr/>
        </p:nvCxnSpPr>
        <p:spPr bwMode="auto">
          <a:xfrm>
            <a:off x="4953000" y="38862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7" name="Straight Connector 175"/>
          <p:cNvCxnSpPr>
            <a:cxnSpLocks noChangeShapeType="1"/>
          </p:cNvCxnSpPr>
          <p:nvPr/>
        </p:nvCxnSpPr>
        <p:spPr bwMode="auto">
          <a:xfrm>
            <a:off x="4953000" y="42672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8" name="Straight Connector 180"/>
          <p:cNvCxnSpPr>
            <a:cxnSpLocks noChangeShapeType="1"/>
          </p:cNvCxnSpPr>
          <p:nvPr/>
        </p:nvCxnSpPr>
        <p:spPr bwMode="auto">
          <a:xfrm>
            <a:off x="4953000" y="47244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19" name="Straight Connector 183"/>
          <p:cNvCxnSpPr>
            <a:cxnSpLocks noChangeShapeType="1"/>
          </p:cNvCxnSpPr>
          <p:nvPr/>
        </p:nvCxnSpPr>
        <p:spPr bwMode="auto">
          <a:xfrm>
            <a:off x="3200400" y="30480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0" name="Straight Connector 185"/>
          <p:cNvCxnSpPr>
            <a:cxnSpLocks noChangeShapeType="1"/>
          </p:cNvCxnSpPr>
          <p:nvPr/>
        </p:nvCxnSpPr>
        <p:spPr bwMode="auto">
          <a:xfrm>
            <a:off x="3200400" y="37338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1" name="Straight Connector 187"/>
          <p:cNvCxnSpPr>
            <a:cxnSpLocks noChangeShapeType="1"/>
          </p:cNvCxnSpPr>
          <p:nvPr/>
        </p:nvCxnSpPr>
        <p:spPr bwMode="auto">
          <a:xfrm rot="5400000">
            <a:off x="2514601" y="3581400"/>
            <a:ext cx="15240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2" name="Straight Connector 190"/>
          <p:cNvCxnSpPr>
            <a:cxnSpLocks noChangeShapeType="1"/>
            <a:endCxn id="2084" idx="0"/>
          </p:cNvCxnSpPr>
          <p:nvPr/>
        </p:nvCxnSpPr>
        <p:spPr bwMode="auto">
          <a:xfrm>
            <a:off x="2362200" y="1905000"/>
            <a:ext cx="24876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23" name="Rectangle 78"/>
          <p:cNvSpPr>
            <a:spLocks noChangeArrowheads="1"/>
          </p:cNvSpPr>
          <p:nvPr/>
        </p:nvSpPr>
        <p:spPr bwMode="auto">
          <a:xfrm>
            <a:off x="1600200" y="3733800"/>
            <a:ext cx="60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Purchasing</a:t>
            </a:r>
          </a:p>
          <a:p>
            <a:pPr algn="ctr" defTabSz="996950"/>
            <a:r>
              <a:rPr lang="en-US" sz="700"/>
              <a:t>Clerk</a:t>
            </a:r>
          </a:p>
        </p:txBody>
      </p:sp>
      <p:cxnSp>
        <p:nvCxnSpPr>
          <p:cNvPr id="2124" name="Straight Connector 209"/>
          <p:cNvCxnSpPr>
            <a:cxnSpLocks noChangeShapeType="1"/>
          </p:cNvCxnSpPr>
          <p:nvPr/>
        </p:nvCxnSpPr>
        <p:spPr bwMode="auto">
          <a:xfrm rot="10800000">
            <a:off x="2209800" y="38862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5" name="Straight Connector 215"/>
          <p:cNvCxnSpPr>
            <a:cxnSpLocks noChangeShapeType="1"/>
          </p:cNvCxnSpPr>
          <p:nvPr/>
        </p:nvCxnSpPr>
        <p:spPr bwMode="auto">
          <a:xfrm>
            <a:off x="2209800" y="33528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6" name="Straight Connector 246"/>
          <p:cNvCxnSpPr>
            <a:cxnSpLocks noChangeShapeType="1"/>
          </p:cNvCxnSpPr>
          <p:nvPr/>
        </p:nvCxnSpPr>
        <p:spPr bwMode="auto">
          <a:xfrm rot="5400000">
            <a:off x="1752601" y="3352800"/>
            <a:ext cx="10668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7" name="Straight Connector 256"/>
          <p:cNvCxnSpPr>
            <a:cxnSpLocks noChangeShapeType="1"/>
            <a:endCxn id="2052" idx="1"/>
          </p:cNvCxnSpPr>
          <p:nvPr/>
        </p:nvCxnSpPr>
        <p:spPr bwMode="auto">
          <a:xfrm>
            <a:off x="5867400" y="1219200"/>
            <a:ext cx="304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8" name="Straight Connector 260"/>
          <p:cNvCxnSpPr>
            <a:cxnSpLocks noChangeShapeType="1"/>
            <a:stCxn id="2096" idx="3"/>
          </p:cNvCxnSpPr>
          <p:nvPr/>
        </p:nvCxnSpPr>
        <p:spPr bwMode="auto">
          <a:xfrm>
            <a:off x="2230438" y="3048000"/>
            <a:ext cx="55562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29" name="Straight Connector 278"/>
          <p:cNvCxnSpPr>
            <a:cxnSpLocks noChangeShapeType="1"/>
          </p:cNvCxnSpPr>
          <p:nvPr/>
        </p:nvCxnSpPr>
        <p:spPr bwMode="auto">
          <a:xfrm>
            <a:off x="1219200" y="29718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" name="Straight Connector 107"/>
          <p:cNvCxnSpPr>
            <a:cxnSpLocks noChangeShapeType="1"/>
          </p:cNvCxnSpPr>
          <p:nvPr/>
        </p:nvCxnSpPr>
        <p:spPr bwMode="auto">
          <a:xfrm rot="10800000">
            <a:off x="1295400" y="44958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31" name="Rectangle 296"/>
          <p:cNvSpPr>
            <a:spLocks noChangeArrowheads="1"/>
          </p:cNvSpPr>
          <p:nvPr/>
        </p:nvSpPr>
        <p:spPr bwMode="auto">
          <a:xfrm>
            <a:off x="5334000" y="3657600"/>
            <a:ext cx="6000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PEIMS	</a:t>
            </a:r>
          </a:p>
          <a:p>
            <a:pPr algn="ctr" defTabSz="996950"/>
            <a:r>
              <a:rPr lang="en-US" sz="700"/>
              <a:t>Coordinator</a:t>
            </a:r>
          </a:p>
        </p:txBody>
      </p:sp>
      <p:sp>
        <p:nvSpPr>
          <p:cNvPr id="2132" name="Rectangle 296"/>
          <p:cNvSpPr>
            <a:spLocks noChangeArrowheads="1"/>
          </p:cNvSpPr>
          <p:nvPr/>
        </p:nvSpPr>
        <p:spPr bwMode="auto">
          <a:xfrm>
            <a:off x="5334000" y="4038600"/>
            <a:ext cx="6000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Data Entry</a:t>
            </a:r>
          </a:p>
          <a:p>
            <a:pPr algn="ctr" defTabSz="996950"/>
            <a:r>
              <a:rPr lang="en-US" sz="700"/>
              <a:t>Clerk</a:t>
            </a:r>
          </a:p>
        </p:txBody>
      </p:sp>
      <p:sp>
        <p:nvSpPr>
          <p:cNvPr id="2133" name="Rectangle 296"/>
          <p:cNvSpPr>
            <a:spLocks noChangeArrowheads="1"/>
          </p:cNvSpPr>
          <p:nvPr/>
        </p:nvSpPr>
        <p:spPr bwMode="auto">
          <a:xfrm>
            <a:off x="5334000" y="4419600"/>
            <a:ext cx="6000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Technology</a:t>
            </a:r>
          </a:p>
          <a:p>
            <a:pPr algn="ctr" defTabSz="996950"/>
            <a:r>
              <a:rPr lang="en-US" sz="700"/>
              <a:t>Secretary</a:t>
            </a:r>
          </a:p>
        </p:txBody>
      </p:sp>
      <p:cxnSp>
        <p:nvCxnSpPr>
          <p:cNvPr id="2134" name="Straight Connector 118"/>
          <p:cNvCxnSpPr>
            <a:cxnSpLocks noChangeShapeType="1"/>
            <a:endCxn id="2131" idx="3"/>
          </p:cNvCxnSpPr>
          <p:nvPr/>
        </p:nvCxnSpPr>
        <p:spPr bwMode="auto">
          <a:xfrm rot="10800000">
            <a:off x="5934075" y="3810000"/>
            <a:ext cx="1619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5" name="Straight Connector 120"/>
          <p:cNvCxnSpPr>
            <a:cxnSpLocks noChangeShapeType="1"/>
            <a:endCxn id="2132" idx="3"/>
          </p:cNvCxnSpPr>
          <p:nvPr/>
        </p:nvCxnSpPr>
        <p:spPr bwMode="auto">
          <a:xfrm rot="10800000">
            <a:off x="5934075" y="4191000"/>
            <a:ext cx="1619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6" name="Straight Connector 127"/>
          <p:cNvCxnSpPr>
            <a:cxnSpLocks noChangeShapeType="1"/>
          </p:cNvCxnSpPr>
          <p:nvPr/>
        </p:nvCxnSpPr>
        <p:spPr bwMode="auto">
          <a:xfrm rot="10800000">
            <a:off x="5943600" y="45720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37" name="Rectangle 372"/>
          <p:cNvSpPr>
            <a:spLocks noChangeArrowheads="1"/>
          </p:cNvSpPr>
          <p:nvPr/>
        </p:nvSpPr>
        <p:spPr bwMode="auto">
          <a:xfrm>
            <a:off x="2514600" y="3581400"/>
            <a:ext cx="685800" cy="534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7513" tIns="38756" rIns="77513" bIns="38756" anchor="ctr"/>
          <a:lstStyle/>
          <a:p>
            <a:pPr algn="ctr" defTabSz="996950"/>
            <a:r>
              <a:rPr lang="en-US" sz="700"/>
              <a:t>Federal/Special</a:t>
            </a:r>
          </a:p>
          <a:p>
            <a:pPr algn="ctr" defTabSz="996950"/>
            <a:r>
              <a:rPr lang="en-US" sz="700"/>
              <a:t>Programs</a:t>
            </a:r>
          </a:p>
          <a:p>
            <a:pPr algn="ctr" defTabSz="996950"/>
            <a:r>
              <a:rPr lang="en-US" sz="700"/>
              <a:t>Coordinator</a:t>
            </a:r>
          </a:p>
          <a:p>
            <a:pPr algn="ctr" defTabSz="996950"/>
            <a:r>
              <a:rPr lang="en-US" sz="700"/>
              <a:t>[3]</a:t>
            </a:r>
          </a:p>
        </p:txBody>
      </p:sp>
      <p:cxnSp>
        <p:nvCxnSpPr>
          <p:cNvPr id="2138" name="Straight Connector 135"/>
          <p:cNvCxnSpPr>
            <a:cxnSpLocks noChangeShapeType="1"/>
          </p:cNvCxnSpPr>
          <p:nvPr/>
        </p:nvCxnSpPr>
        <p:spPr bwMode="auto">
          <a:xfrm rot="10800000">
            <a:off x="3200400" y="43434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39" name="Rectangle 359"/>
          <p:cNvSpPr>
            <a:spLocks noChangeArrowheads="1"/>
          </p:cNvSpPr>
          <p:nvPr/>
        </p:nvSpPr>
        <p:spPr bwMode="auto">
          <a:xfrm>
            <a:off x="6477000" y="4267200"/>
            <a:ext cx="609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algn="ctr" defTabSz="996950"/>
            <a:r>
              <a:rPr lang="en-US" sz="700"/>
              <a:t>Food Service</a:t>
            </a:r>
          </a:p>
          <a:p>
            <a:pPr algn="ctr" defTabSz="996950"/>
            <a:r>
              <a:rPr lang="en-US" sz="700"/>
              <a:t>Worker</a:t>
            </a:r>
          </a:p>
        </p:txBody>
      </p:sp>
      <p:sp>
        <p:nvSpPr>
          <p:cNvPr id="2140" name="Rectangle 171"/>
          <p:cNvSpPr>
            <a:spLocks noChangeArrowheads="1"/>
          </p:cNvSpPr>
          <p:nvPr/>
        </p:nvSpPr>
        <p:spPr bwMode="auto">
          <a:xfrm>
            <a:off x="8305800" y="4572000"/>
            <a:ext cx="1295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9644" tIns="49820" rIns="99644" bIns="49820" anchor="ctr"/>
          <a:lstStyle/>
          <a:p>
            <a:pPr defTabSz="996950"/>
            <a:r>
              <a:rPr lang="en-US" sz="700"/>
              <a:t>Lead Custodian</a:t>
            </a:r>
          </a:p>
          <a:p>
            <a:pPr defTabSz="996950"/>
            <a:r>
              <a:rPr lang="en-US" sz="700"/>
              <a:t>Custodian</a:t>
            </a:r>
          </a:p>
        </p:txBody>
      </p:sp>
      <p:cxnSp>
        <p:nvCxnSpPr>
          <p:cNvPr id="2141" name="Straight Connector 165"/>
          <p:cNvCxnSpPr>
            <a:cxnSpLocks noChangeShapeType="1"/>
            <a:stCxn id="2087" idx="0"/>
          </p:cNvCxnSpPr>
          <p:nvPr/>
        </p:nvCxnSpPr>
        <p:spPr bwMode="auto">
          <a:xfrm rot="16200000" flipH="1">
            <a:off x="2400300" y="723901"/>
            <a:ext cx="3175" cy="2667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2" name="Straight Connector 125"/>
          <p:cNvCxnSpPr>
            <a:cxnSpLocks noChangeShapeType="1"/>
          </p:cNvCxnSpPr>
          <p:nvPr/>
        </p:nvCxnSpPr>
        <p:spPr bwMode="auto">
          <a:xfrm>
            <a:off x="7086600" y="40386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3" name="Straight Connector 129"/>
          <p:cNvCxnSpPr>
            <a:cxnSpLocks noChangeShapeType="1"/>
          </p:cNvCxnSpPr>
          <p:nvPr/>
        </p:nvCxnSpPr>
        <p:spPr bwMode="auto">
          <a:xfrm rot="5400000">
            <a:off x="6744494" y="3313906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4" name="Straight Connector 153"/>
          <p:cNvCxnSpPr>
            <a:cxnSpLocks noChangeShapeType="1"/>
          </p:cNvCxnSpPr>
          <p:nvPr/>
        </p:nvCxnSpPr>
        <p:spPr bwMode="auto">
          <a:xfrm rot="10800000">
            <a:off x="7086600" y="31242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5" name="Straight Connector 191"/>
          <p:cNvCxnSpPr>
            <a:cxnSpLocks noChangeShapeType="1"/>
          </p:cNvCxnSpPr>
          <p:nvPr/>
        </p:nvCxnSpPr>
        <p:spPr bwMode="auto">
          <a:xfrm>
            <a:off x="5715000" y="2057400"/>
            <a:ext cx="3200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6" name="Straight Connector 200"/>
          <p:cNvCxnSpPr>
            <a:cxnSpLocks noChangeShapeType="1"/>
          </p:cNvCxnSpPr>
          <p:nvPr/>
        </p:nvCxnSpPr>
        <p:spPr bwMode="auto">
          <a:xfrm rot="5400000">
            <a:off x="7849394" y="3504406"/>
            <a:ext cx="762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7" name="Straight Connector 139"/>
          <p:cNvCxnSpPr>
            <a:cxnSpLocks noChangeShapeType="1"/>
          </p:cNvCxnSpPr>
          <p:nvPr/>
        </p:nvCxnSpPr>
        <p:spPr bwMode="auto">
          <a:xfrm rot="5400000">
            <a:off x="6744494" y="2856706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8" name="Straight Connector 143"/>
          <p:cNvCxnSpPr>
            <a:cxnSpLocks noChangeShapeType="1"/>
          </p:cNvCxnSpPr>
          <p:nvPr/>
        </p:nvCxnSpPr>
        <p:spPr bwMode="auto">
          <a:xfrm rot="5400000">
            <a:off x="7658894" y="2856706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49" name="Straight Connector 153"/>
          <p:cNvCxnSpPr>
            <a:cxnSpLocks noChangeShapeType="1"/>
          </p:cNvCxnSpPr>
          <p:nvPr/>
        </p:nvCxnSpPr>
        <p:spPr bwMode="auto">
          <a:xfrm>
            <a:off x="1219200" y="33528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" name="Straight Connector 166"/>
          <p:cNvCxnSpPr>
            <a:cxnSpLocks noChangeShapeType="1"/>
          </p:cNvCxnSpPr>
          <p:nvPr/>
        </p:nvCxnSpPr>
        <p:spPr bwMode="auto">
          <a:xfrm rot="5400000">
            <a:off x="6516687" y="3770313"/>
            <a:ext cx="1293813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" name="Straight Connector 114"/>
          <p:cNvCxnSpPr>
            <a:cxnSpLocks noChangeShapeType="1"/>
            <a:endCxn id="2076" idx="3"/>
          </p:cNvCxnSpPr>
          <p:nvPr/>
        </p:nvCxnSpPr>
        <p:spPr bwMode="auto">
          <a:xfrm rot="10800000">
            <a:off x="8077200" y="38862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" name="Straight Connector 117"/>
          <p:cNvCxnSpPr>
            <a:cxnSpLocks noChangeShapeType="1"/>
            <a:endCxn id="2139" idx="3"/>
          </p:cNvCxnSpPr>
          <p:nvPr/>
        </p:nvCxnSpPr>
        <p:spPr bwMode="auto">
          <a:xfrm rot="10800000">
            <a:off x="7086600" y="4419600"/>
            <a:ext cx="76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3" name="Straight Connector 195"/>
          <p:cNvCxnSpPr>
            <a:cxnSpLocks noChangeShapeType="1"/>
          </p:cNvCxnSpPr>
          <p:nvPr/>
        </p:nvCxnSpPr>
        <p:spPr bwMode="auto">
          <a:xfrm>
            <a:off x="8077200" y="31242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" name="Straight Connector 158"/>
          <p:cNvCxnSpPr>
            <a:cxnSpLocks noChangeShapeType="1"/>
          </p:cNvCxnSpPr>
          <p:nvPr/>
        </p:nvCxnSpPr>
        <p:spPr bwMode="auto">
          <a:xfrm rot="5400000">
            <a:off x="8801894" y="2170906"/>
            <a:ext cx="228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5" name="Straight Connector 160"/>
          <p:cNvCxnSpPr>
            <a:cxnSpLocks noChangeShapeType="1"/>
          </p:cNvCxnSpPr>
          <p:nvPr/>
        </p:nvCxnSpPr>
        <p:spPr bwMode="auto">
          <a:xfrm rot="5400000">
            <a:off x="8839994" y="2894806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6" name="Straight Connector 166"/>
          <p:cNvCxnSpPr>
            <a:cxnSpLocks noChangeShapeType="1"/>
            <a:stCxn id="2140" idx="3"/>
          </p:cNvCxnSpPr>
          <p:nvPr/>
        </p:nvCxnSpPr>
        <p:spPr bwMode="auto">
          <a:xfrm>
            <a:off x="9601200" y="47244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7" name="Straight Connector 169"/>
          <p:cNvCxnSpPr>
            <a:cxnSpLocks noChangeShapeType="1"/>
          </p:cNvCxnSpPr>
          <p:nvPr/>
        </p:nvCxnSpPr>
        <p:spPr bwMode="auto">
          <a:xfrm>
            <a:off x="9601200" y="41910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8" name="Straight Connector 171"/>
          <p:cNvCxnSpPr>
            <a:cxnSpLocks noChangeShapeType="1"/>
          </p:cNvCxnSpPr>
          <p:nvPr/>
        </p:nvCxnSpPr>
        <p:spPr bwMode="auto">
          <a:xfrm rot="5400000">
            <a:off x="8953500" y="3924300"/>
            <a:ext cx="160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" name="Straight Connector 116"/>
          <p:cNvCxnSpPr>
            <a:cxnSpLocks noChangeShapeType="1"/>
            <a:endCxn id="2101" idx="3"/>
          </p:cNvCxnSpPr>
          <p:nvPr/>
        </p:nvCxnSpPr>
        <p:spPr bwMode="auto">
          <a:xfrm rot="10800000">
            <a:off x="9601200" y="3124200"/>
            <a:ext cx="152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Straight Connector 113"/>
          <p:cNvCxnSpPr>
            <a:stCxn id="2051" idx="2"/>
          </p:cNvCxnSpPr>
          <p:nvPr/>
        </p:nvCxnSpPr>
        <p:spPr bwMode="auto">
          <a:xfrm rot="16200000" flipH="1">
            <a:off x="4910931" y="1710531"/>
            <a:ext cx="381002" cy="79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69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179</Words>
  <Application>Microsoft Office PowerPoint</Application>
  <PresentationFormat>Custom</PresentationFormat>
  <Paragraphs>120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DUBLIN ISD Organizational Chart</vt:lpstr>
    </vt:vector>
  </TitlesOfParts>
  <Company>Dublin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Pam Black</dc:creator>
  <cp:lastModifiedBy>PBLACK</cp:lastModifiedBy>
  <cp:revision>92</cp:revision>
  <dcterms:created xsi:type="dcterms:W3CDTF">2004-04-01T16:40:50Z</dcterms:created>
  <dcterms:modified xsi:type="dcterms:W3CDTF">2009-11-04T14:37:46Z</dcterms:modified>
</cp:coreProperties>
</file>